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60" r:id="rId5"/>
    <p:sldId id="261" r:id="rId6"/>
    <p:sldId id="263" r:id="rId7"/>
    <p:sldId id="264" r:id="rId8"/>
    <p:sldId id="265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52" d="100"/>
          <a:sy n="52" d="100"/>
        </p:scale>
        <p:origin x="-1784" y="-112"/>
      </p:cViewPr>
      <p:guideLst>
        <p:guide orient="horz" pos="120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164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35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79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90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68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6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26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40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89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7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99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A736B-2FDA-1648-AF78-CEC9340C3A21}" type="datetimeFigureOut">
              <a:rPr lang="en-US" smtClean="0"/>
              <a:t>04.02.18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DE341-12D4-2941-9D00-444B902336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85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55701" y="2706431"/>
            <a:ext cx="68453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A small program to screen for haplotypes of </a:t>
            </a:r>
            <a:r>
              <a:rPr lang="en-US" sz="3200" b="1" i="1" dirty="0"/>
              <a:t>transformer</a:t>
            </a:r>
            <a:r>
              <a:rPr lang="en-US" sz="3200" b="1" dirty="0"/>
              <a:t> sequences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337153" y="541873"/>
            <a:ext cx="8478804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 smtClean="0"/>
              <a:t>Practical Bioinformatics for Biologist </a:t>
            </a:r>
          </a:p>
          <a:p>
            <a:pPr algn="ctr"/>
            <a:r>
              <a:rPr lang="en-US" sz="4400" dirty="0" smtClean="0"/>
              <a:t>2018</a:t>
            </a:r>
          </a:p>
          <a:p>
            <a:pPr algn="ctr"/>
            <a:endParaRPr lang="en-US" sz="4400" dirty="0"/>
          </a:p>
        </p:txBody>
      </p:sp>
      <p:sp>
        <p:nvSpPr>
          <p:cNvPr id="7" name="TextBox 6"/>
          <p:cNvSpPr txBox="1"/>
          <p:nvPr/>
        </p:nvSpPr>
        <p:spPr>
          <a:xfrm>
            <a:off x="7850644" y="5720264"/>
            <a:ext cx="968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2</a:t>
            </a:r>
            <a:r>
              <a:rPr lang="en-US" b="1" dirty="0" smtClean="0"/>
              <a:t>/02/18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3566122" y="4453468"/>
            <a:ext cx="20068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err="1" smtClean="0"/>
              <a:t>Fangying</a:t>
            </a:r>
            <a:r>
              <a:rPr lang="en-US" sz="2400" dirty="0" smtClean="0"/>
              <a:t> Chen</a:t>
            </a:r>
          </a:p>
          <a:p>
            <a:pPr algn="ctr"/>
            <a:r>
              <a:rPr lang="en-US" sz="2400" dirty="0" smtClean="0"/>
              <a:t>Pina Brinker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309011" y="5743997"/>
            <a:ext cx="72884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﻿https://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pbrinker</a:t>
            </a:r>
            <a:r>
              <a:rPr lang="en-US" dirty="0"/>
              <a:t>/Match-</a:t>
            </a:r>
            <a:r>
              <a:rPr lang="en-US" dirty="0" err="1"/>
              <a:t>tra</a:t>
            </a:r>
            <a:r>
              <a:rPr lang="en-US" dirty="0"/>
              <a:t>-haplotypes</a:t>
            </a:r>
          </a:p>
        </p:txBody>
      </p:sp>
    </p:spTree>
    <p:extLst>
      <p:ext uri="{BB962C8B-B14F-4D97-AF65-F5344CB8AC3E}">
        <p14:creationId xmlns:p14="http://schemas.microsoft.com/office/powerpoint/2010/main" val="3832958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sobara_japonic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1255" y="1562100"/>
            <a:ext cx="2486025" cy="1866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sobara_japonic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21" y="1562100"/>
            <a:ext cx="2486025" cy="18669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1202267" y="1048266"/>
            <a:ext cx="1218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uninfected</a:t>
            </a:r>
            <a:endParaRPr 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451600" y="1083733"/>
            <a:ext cx="97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infected</a:t>
            </a:r>
            <a:endParaRPr lang="en-US" b="1" dirty="0"/>
          </a:p>
        </p:txBody>
      </p:sp>
      <p:pic>
        <p:nvPicPr>
          <p:cNvPr id="10" name="Picture 9" descr="440px-Wolbach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044" y="2743800"/>
            <a:ext cx="1461951" cy="847267"/>
          </a:xfrm>
          <a:prstGeom prst="rect">
            <a:avLst/>
          </a:prstGeom>
        </p:spPr>
      </p:pic>
      <p:pic>
        <p:nvPicPr>
          <p:cNvPr id="11" name="Picture 10" descr="lepto1-300x22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413" y="4030733"/>
            <a:ext cx="2115255" cy="15864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3" name="Straight Arrow Connector 12"/>
          <p:cNvCxnSpPr/>
          <p:nvPr/>
        </p:nvCxnSpPr>
        <p:spPr>
          <a:xfrm>
            <a:off x="2743200" y="3591067"/>
            <a:ext cx="701146" cy="574533"/>
          </a:xfrm>
          <a:prstGeom prst="straightConnector1">
            <a:avLst/>
          </a:prstGeom>
          <a:ln w="5715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497335" y="3557798"/>
            <a:ext cx="721254" cy="574533"/>
          </a:xfrm>
          <a:prstGeom prst="straightConnector1">
            <a:avLst/>
          </a:prstGeom>
          <a:ln w="57150" cmpd="sng">
            <a:solidFill>
              <a:srgbClr val="4F81BD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542586" y="6011333"/>
            <a:ext cx="2048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Who survives?</a:t>
            </a:r>
            <a:endParaRPr lang="en-US" sz="24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2421170" y="338667"/>
            <a:ext cx="4424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Why are we in the haplotype interested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24387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58321" y="1048266"/>
            <a:ext cx="7525279" cy="3138961"/>
            <a:chOff x="958321" y="1048266"/>
            <a:chExt cx="7831674" cy="5424732"/>
          </a:xfrm>
        </p:grpSpPr>
        <p:pic>
          <p:nvPicPr>
            <p:cNvPr id="6" name="Picture 5" descr="Asobara_japonica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55" y="1562100"/>
              <a:ext cx="2486025" cy="18669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7" name="Picture 6" descr="Asobara_japonica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321" y="1562100"/>
              <a:ext cx="2486025" cy="1866900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1202267" y="1048266"/>
              <a:ext cx="12189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uninfected</a:t>
              </a:r>
              <a:endParaRPr lang="en-US" b="1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451600" y="1083733"/>
              <a:ext cx="9711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infected</a:t>
              </a:r>
              <a:endParaRPr lang="en-US" b="1" dirty="0"/>
            </a:p>
          </p:txBody>
        </p:sp>
        <p:pic>
          <p:nvPicPr>
            <p:cNvPr id="10" name="Picture 9" descr="440px-Wolbachia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8044" y="2743800"/>
              <a:ext cx="1461951" cy="847267"/>
            </a:xfrm>
            <a:prstGeom prst="rect">
              <a:avLst/>
            </a:prstGeom>
          </p:spPr>
        </p:pic>
        <p:pic>
          <p:nvPicPr>
            <p:cNvPr id="11" name="Picture 10" descr="lepto1-300x225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7413" y="4030733"/>
              <a:ext cx="2115255" cy="1586441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cxnSp>
          <p:nvCxnSpPr>
            <p:cNvPr id="13" name="Straight Arrow Connector 12"/>
            <p:cNvCxnSpPr/>
            <p:nvPr/>
          </p:nvCxnSpPr>
          <p:spPr>
            <a:xfrm>
              <a:off x="2743200" y="3591067"/>
              <a:ext cx="701146" cy="574533"/>
            </a:xfrm>
            <a:prstGeom prst="straightConnector1">
              <a:avLst/>
            </a:prstGeom>
            <a:ln w="57150" cmpd="sng">
              <a:solidFill>
                <a:srgbClr val="4F81B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5497335" y="3557798"/>
              <a:ext cx="721254" cy="574533"/>
            </a:xfrm>
            <a:prstGeom prst="straightConnector1">
              <a:avLst/>
            </a:prstGeom>
            <a:ln w="57150" cmpd="sng">
              <a:solidFill>
                <a:srgbClr val="4F81B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3542586" y="6011333"/>
              <a:ext cx="204830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/>
                <a:t>Who survives?</a:t>
              </a:r>
              <a:endParaRPr lang="en-US" sz="2400" b="1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2421170" y="338667"/>
            <a:ext cx="44243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Why are we in the haplotype interested</a:t>
            </a:r>
            <a:endParaRPr lang="en-US" sz="20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22400" y="4995333"/>
            <a:ext cx="5827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Based on screening by hand:</a:t>
            </a:r>
          </a:p>
          <a:p>
            <a:pPr marL="285750" indent="-285750">
              <a:buFont typeface="Arial"/>
              <a:buChar char="•"/>
            </a:pPr>
            <a:r>
              <a:rPr lang="en-US" b="1" dirty="0" smtClean="0"/>
              <a:t> infected individuals show a different haplotype</a:t>
            </a:r>
          </a:p>
          <a:p>
            <a:pPr marL="742950" lvl="1" indent="-285750">
              <a:buFont typeface="Arial"/>
              <a:buChar char="•"/>
            </a:pPr>
            <a:r>
              <a:rPr lang="en-US" b="1" dirty="0" smtClean="0"/>
              <a:t>It is the same on different locations and individuals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86600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0933" y="203200"/>
            <a:ext cx="15289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Workplan</a:t>
            </a:r>
            <a:r>
              <a:rPr lang="en-US" sz="2400" b="1" dirty="0" smtClean="0"/>
              <a:t>: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82133" y="1032933"/>
            <a:ext cx="3552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Step 1: prepare sequences</a:t>
            </a:r>
            <a:endParaRPr lang="en-US" sz="2400" b="1" dirty="0"/>
          </a:p>
        </p:txBody>
      </p:sp>
      <p:sp>
        <p:nvSpPr>
          <p:cNvPr id="7" name="Rectangle 6"/>
          <p:cNvSpPr/>
          <p:nvPr/>
        </p:nvSpPr>
        <p:spPr>
          <a:xfrm>
            <a:off x="4973362" y="3232033"/>
            <a:ext cx="34672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Step 2: Define haplotypes</a:t>
            </a:r>
            <a:endParaRPr lang="en-US" sz="2400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217333" y="1913467"/>
            <a:ext cx="1507067" cy="1216967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70933" y="5435600"/>
            <a:ext cx="47024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Step 3: Create haplotype dictionary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180825" y="3979333"/>
            <a:ext cx="1543575" cy="1354667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213866" y="1114735"/>
            <a:ext cx="21339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/>
              <a:t>Align sequences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Trim sequences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491067" y="3130434"/>
            <a:ext cx="34882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/>
              <a:t>Compare sequences for similarity</a:t>
            </a:r>
            <a:endParaRPr lang="en-US" sz="2000" dirty="0"/>
          </a:p>
        </p:txBody>
      </p:sp>
      <p:sp>
        <p:nvSpPr>
          <p:cNvPr id="17" name="TextBox 16"/>
          <p:cNvSpPr txBox="1"/>
          <p:nvPr/>
        </p:nvSpPr>
        <p:spPr>
          <a:xfrm>
            <a:off x="5334000" y="5041668"/>
            <a:ext cx="292946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 smtClean="0"/>
              <a:t>Input sequence </a:t>
            </a:r>
          </a:p>
          <a:p>
            <a:pPr marL="285750" indent="-285750">
              <a:buFontTx/>
              <a:buChar char="-"/>
            </a:pPr>
            <a:r>
              <a:rPr lang="en-US" sz="2000" dirty="0" smtClean="0"/>
              <a:t>Output if found as a haplotype yes or not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3664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0933" y="325047"/>
            <a:ext cx="355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Step 1: Prepare sequences</a:t>
            </a:r>
            <a:endParaRPr lang="en-US" sz="24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2247073" y="977785"/>
            <a:ext cx="530284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/>
              <a:t>Python: Create Alignment with the </a:t>
            </a:r>
            <a:r>
              <a:rPr lang="en-GB" sz="2400" dirty="0" err="1" smtClean="0"/>
              <a:t>Bio.Align.Applications</a:t>
            </a:r>
            <a:r>
              <a:rPr lang="en-GB" sz="2400" dirty="0" smtClean="0"/>
              <a:t> package</a:t>
            </a:r>
            <a:r>
              <a:rPr lang="en-US" sz="2400" dirty="0" smtClean="0"/>
              <a:t> 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pic>
        <p:nvPicPr>
          <p:cNvPr id="2" name="Picture 1" descr="Screen Shot 2018-01-31 at 20.25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1914552"/>
            <a:ext cx="3191553" cy="189612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13242" y="5657273"/>
            <a:ext cx="57890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/>
              <a:t>Shell: </a:t>
            </a:r>
            <a:r>
              <a:rPr lang="en-US" sz="2400" dirty="0" smtClean="0"/>
              <a:t>Trim </a:t>
            </a:r>
            <a:r>
              <a:rPr lang="en-US" sz="2400" dirty="0"/>
              <a:t>the sequence</a:t>
            </a:r>
          </a:p>
          <a:p>
            <a:r>
              <a:rPr lang="en-US" sz="2400" dirty="0" smtClean="0"/>
              <a:t>     With </a:t>
            </a:r>
            <a:r>
              <a:rPr lang="en-US" sz="2400" dirty="0" err="1"/>
              <a:t>trimAl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4078926" y="2955719"/>
            <a:ext cx="1264742" cy="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Screen Shot 2018-02-01 at 17.36.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5444" y="2178113"/>
            <a:ext cx="2479107" cy="2172370"/>
          </a:xfrm>
          <a:prstGeom prst="rect">
            <a:avLst/>
          </a:prstGeom>
        </p:spPr>
      </p:pic>
      <p:pic>
        <p:nvPicPr>
          <p:cNvPr id="6" name="Picture 5" descr="Screen Shot 2018-02-01 at 17.38.2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393" y="4139189"/>
            <a:ext cx="2810510" cy="234908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4572000" y="4350483"/>
            <a:ext cx="1045683" cy="657139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601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0933" y="325047"/>
            <a:ext cx="4020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Step 2: Determine Haplotypes</a:t>
            </a:r>
            <a:endParaRPr lang="en-US" sz="2400" b="1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733674" y="3175566"/>
            <a:ext cx="934316" cy="117251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70933" y="903815"/>
            <a:ext cx="5239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Converted </a:t>
            </a:r>
            <a:r>
              <a:rPr lang="en-US" sz="2400" dirty="0" err="1" smtClean="0"/>
              <a:t>clustal</a:t>
            </a:r>
            <a:r>
              <a:rPr lang="en-US" sz="2400" dirty="0" smtClean="0"/>
              <a:t> format to </a:t>
            </a:r>
            <a:r>
              <a:rPr lang="en-US" sz="2400" dirty="0" err="1" smtClean="0"/>
              <a:t>fasta</a:t>
            </a:r>
            <a:r>
              <a:rPr lang="en-US" sz="2400" dirty="0" smtClean="0"/>
              <a:t> format</a:t>
            </a:r>
            <a:endParaRPr lang="en-US" sz="2400" dirty="0"/>
          </a:p>
        </p:txBody>
      </p:sp>
      <p:pic>
        <p:nvPicPr>
          <p:cNvPr id="10" name="Picture 9" descr="Screen Shot 2018-02-01 at 17.41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1733384"/>
            <a:ext cx="3349951" cy="14421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74256" y="1931315"/>
            <a:ext cx="42697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To determine haplotypes </a:t>
            </a:r>
          </a:p>
          <a:p>
            <a:r>
              <a:rPr lang="en-US" sz="2400" dirty="0" smtClean="0"/>
              <a:t>-we grouped samples with a script using </a:t>
            </a:r>
            <a:r>
              <a:rPr lang="en-US" sz="2400" smtClean="0"/>
              <a:t>groupby </a:t>
            </a:r>
            <a:r>
              <a:rPr lang="en-US" sz="2400" dirty="0" smtClean="0"/>
              <a:t>from </a:t>
            </a:r>
            <a:r>
              <a:rPr lang="en-US" sz="2400" dirty="0" err="1"/>
              <a:t>itertools</a:t>
            </a:r>
            <a:r>
              <a:rPr lang="en-US" sz="2400" dirty="0"/>
              <a:t> </a:t>
            </a:r>
            <a:r>
              <a:rPr lang="en-US" sz="2400" dirty="0" smtClean="0"/>
              <a:t>after identical sequences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806015" y="4715234"/>
            <a:ext cx="24851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Haplotype list </a:t>
            </a:r>
            <a:endParaRPr lang="en-US" sz="3200" dirty="0"/>
          </a:p>
        </p:txBody>
      </p:sp>
      <p:pic>
        <p:nvPicPr>
          <p:cNvPr id="15" name="Picture 14" descr="Screen Shot 2018-02-01 at 17.45.38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0850" y="4299227"/>
            <a:ext cx="3584405" cy="2495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10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95358" y="325047"/>
            <a:ext cx="493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Step </a:t>
            </a:r>
            <a:r>
              <a:rPr lang="en-US" sz="2400" b="1" dirty="0"/>
              <a:t>3</a:t>
            </a:r>
            <a:r>
              <a:rPr lang="en-US" sz="2400" b="1" dirty="0" smtClean="0"/>
              <a:t>: Creating haplotype dictionary</a:t>
            </a:r>
            <a:endParaRPr lang="en-US" sz="2400" b="1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440574" y="3175566"/>
            <a:ext cx="934316" cy="117251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86194" y="4177833"/>
            <a:ext cx="35171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Haplotype dictionary in which you can match sequences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295357" y="1131283"/>
            <a:ext cx="71786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Create a file, 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space separated of the haplotype list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 with sequences as key, and  given Haplotype number and sample ID as value </a:t>
            </a:r>
            <a:endParaRPr lang="en-US" sz="2400" dirty="0"/>
          </a:p>
        </p:txBody>
      </p:sp>
      <p:pic>
        <p:nvPicPr>
          <p:cNvPr id="13" name="Picture 12" descr="IMG_20180201_16303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0" b="26988"/>
          <a:stretch/>
        </p:blipFill>
        <p:spPr>
          <a:xfrm>
            <a:off x="4694124" y="3838955"/>
            <a:ext cx="4152200" cy="274304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6194" y="3593057"/>
            <a:ext cx="12590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GOAL: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057002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426197" y="325047"/>
            <a:ext cx="62916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/>
              <a:t>Tool for matching sequences</a:t>
            </a:r>
            <a:endParaRPr lang="en-US" sz="4000" b="1" dirty="0"/>
          </a:p>
        </p:txBody>
      </p:sp>
      <p:pic>
        <p:nvPicPr>
          <p:cNvPr id="13" name="Picture 12" descr="IMG_20180201_16303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0" b="26988"/>
          <a:stretch/>
        </p:blipFill>
        <p:spPr>
          <a:xfrm>
            <a:off x="3505056" y="3053429"/>
            <a:ext cx="5341268" cy="35285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95358" y="1253418"/>
            <a:ext cx="81311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Prepare  sequence 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Create dictionary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Test for match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39036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388316" y="1269782"/>
            <a:ext cx="3183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Any Questions?</a:t>
            </a:r>
            <a:endParaRPr lang="en-US" sz="3600" b="1" dirty="0"/>
          </a:p>
        </p:txBody>
      </p:sp>
      <p:pic>
        <p:nvPicPr>
          <p:cNvPr id="10" name="Picture 9" descr="IMG_20180201_16303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0" b="26988"/>
          <a:stretch/>
        </p:blipFill>
        <p:spPr>
          <a:xfrm>
            <a:off x="3505056" y="3053429"/>
            <a:ext cx="5341268" cy="35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7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213</Words>
  <Application>Microsoft Macintosh PowerPoint</Application>
  <PresentationFormat>On-screen Show (4:3)</PresentationFormat>
  <Paragraphs>47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Pina B</dc:creator>
  <cp:lastModifiedBy>Pina B</cp:lastModifiedBy>
  <cp:revision>12</cp:revision>
  <dcterms:created xsi:type="dcterms:W3CDTF">2018-01-31T18:46:14Z</dcterms:created>
  <dcterms:modified xsi:type="dcterms:W3CDTF">2018-02-04T11:04:50Z</dcterms:modified>
</cp:coreProperties>
</file>

<file path=docProps/thumbnail.jpeg>
</file>